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8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3C2A6D-F67B-B772-7C98-F017A0C55D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B031F6E-CEFB-8FF9-E87F-40D62382C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926F203-04A5-8F33-7252-022C0C59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046A-7091-4902-B5DC-DFAAEB93B9E2}" type="datetimeFigureOut">
              <a:rPr lang="pl-PL" smtClean="0"/>
              <a:t>14.05.2024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CA9E843-5F17-1651-23D2-B1F614103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04F6B4-4F5E-2C4B-30D7-125605BE6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9C86-6CBA-4DF6-B8CA-0660357383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7428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260B84-B020-0FE2-27E6-5BBBB0843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35E6DB9-4260-8CC0-F913-4218974BA8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33023F3-5BBD-32D4-369E-16753FEF0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046A-7091-4902-B5DC-DFAAEB93B9E2}" type="datetimeFigureOut">
              <a:rPr lang="pl-PL" smtClean="0"/>
              <a:t>14.05.2024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E6CD456-5002-11EC-8684-71E7A666B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9D95349-A46A-6148-7355-C73317572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9C86-6CBA-4DF6-B8CA-0660357383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7928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85CFE5D3-3A53-6356-77CF-7A742C2511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A992FEF-A768-C9F3-3849-3604AD78F2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045965B-A2C5-0FB6-677E-B36F6530E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046A-7091-4902-B5DC-DFAAEB93B9E2}" type="datetimeFigureOut">
              <a:rPr lang="pl-PL" smtClean="0"/>
              <a:t>14.05.2024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BB4170F-AE83-A5EF-71BF-754CC3678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11002ED-F5BF-D063-27A6-1B43F2A22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9C86-6CBA-4DF6-B8CA-0660357383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6659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076CC3-E431-8F24-2D0C-3E989F49B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E4E9F5-7FBF-E502-1459-22CE87EA2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B618AEA-EFEC-9005-7C5C-69EE07B4C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046A-7091-4902-B5DC-DFAAEB93B9E2}" type="datetimeFigureOut">
              <a:rPr lang="pl-PL" smtClean="0"/>
              <a:t>14.05.2024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8BAD298-A43B-FD22-3C8E-F8936F81F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8651A28-623C-190A-2360-FDD80431D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9C86-6CBA-4DF6-B8CA-0660357383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3615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850C3C4-F1ED-7148-3CB6-EFFEC0245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3141EEC-3B5D-5868-2D25-E39D726A1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2240485-0AE9-95B1-B665-942565A02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046A-7091-4902-B5DC-DFAAEB93B9E2}" type="datetimeFigureOut">
              <a:rPr lang="pl-PL" smtClean="0"/>
              <a:t>14.05.2024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61E1CC2-4520-46D3-2E26-C1990E30B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9F84905-4B90-E787-3FC4-249322407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9C86-6CBA-4DF6-B8CA-0660357383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1365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2D6A60-1997-813D-95DA-5BED6F472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ABD690B-790D-DD22-953F-116EF50A4E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759D45F-D571-4C0B-8A54-0DC277D5B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F97F9F1-D76B-B22E-944F-C76A1525C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046A-7091-4902-B5DC-DFAAEB93B9E2}" type="datetimeFigureOut">
              <a:rPr lang="pl-PL" smtClean="0"/>
              <a:t>14.05.2024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809472A-B786-E0C7-9810-B52DACC9A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54DBBB1-0161-86BA-DE5B-97E733BE8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9C86-6CBA-4DF6-B8CA-0660357383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1455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1C688F-B781-47B7-BC94-8020006C1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9124306-3EA9-20CB-0D46-CDC926E03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0B94B03-A236-09A7-6F91-CA374F8F59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C7E17F8C-B8B6-F927-B2D5-1599AAD05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80E7DB7-E7C6-A6FB-C143-B0D7D96BB4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D270E70-B00F-1357-ADED-C8FE83981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046A-7091-4902-B5DC-DFAAEB93B9E2}" type="datetimeFigureOut">
              <a:rPr lang="pl-PL" smtClean="0"/>
              <a:t>14.05.2024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093FFE1D-B0D4-3804-4ABF-4BF9D8EAE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84560A9F-C96E-0E9E-7D1D-195E049DE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9C86-6CBA-4DF6-B8CA-0660357383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718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726B14-C963-2F44-E081-6EB645BC7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ECB325FE-5CC3-3497-6489-A17DB4ACE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046A-7091-4902-B5DC-DFAAEB93B9E2}" type="datetimeFigureOut">
              <a:rPr lang="pl-PL" smtClean="0"/>
              <a:t>14.05.2024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E55F9FD-A82B-FA2B-FC74-051065148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4BEAB64-1346-8F0D-5EC7-8EAA41852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9C86-6CBA-4DF6-B8CA-0660357383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4421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202C38E2-5437-9D7A-0F27-71802A607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046A-7091-4902-B5DC-DFAAEB93B9E2}" type="datetimeFigureOut">
              <a:rPr lang="pl-PL" smtClean="0"/>
              <a:t>14.05.2024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B73034A8-3C1B-1FFF-38B3-B02541CFD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11D5760-2645-852B-7930-5F13CA142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9C86-6CBA-4DF6-B8CA-0660357383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3239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964877-AE56-3FD5-289F-3A01F268D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7290E7C-8003-8170-AE91-101EE196E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CBDE957-5220-70CD-BB36-E0FA21E9AD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D669069-64E4-7523-63DE-6B7CDE038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046A-7091-4902-B5DC-DFAAEB93B9E2}" type="datetimeFigureOut">
              <a:rPr lang="pl-PL" smtClean="0"/>
              <a:t>14.05.2024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6667B76-20FB-FCBD-DD01-6269D853E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05EB3B4-3FE9-1BA5-AB7F-D319390A2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9C86-6CBA-4DF6-B8CA-0660357383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6284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CF63C5-F9AC-C619-A130-E8AE11506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FE07244-8DC4-0DB7-0DD4-E3F51DB569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C918CCE-1BFD-7654-6A72-9F97CBF48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7CFF087-F468-3E77-A884-C26CAF814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F046A-7091-4902-B5DC-DFAAEB93B9E2}" type="datetimeFigureOut">
              <a:rPr lang="pl-PL" smtClean="0"/>
              <a:t>14.05.2024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FF851DF-51B6-BE3F-01D5-7FE968510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CA6C1BB-4719-24F4-0214-9ED10DD42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9C86-6CBA-4DF6-B8CA-0660357383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5494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49E3858D-033F-1700-D9B9-51295B7E2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9D102B0-C4C2-E8A4-5B4C-E29EE81D0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675CFDF-9535-0A99-EF93-D7E89BD5FB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CF046A-7091-4902-B5DC-DFAAEB93B9E2}" type="datetimeFigureOut">
              <a:rPr lang="pl-PL" smtClean="0"/>
              <a:t>14.05.2024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957338F-78CE-71BE-56AF-6FDFE7F170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04D2AEF-3B0B-2760-354B-EC1AFF1FC2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3E9C86-6CBA-4DF6-B8CA-0660357383A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1231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Obraz 17" descr="Obraz zawierający osoba, tekst, palec, w pomieszczeniu&#10;&#10;Opis wygenerowany automatycznie">
            <a:extLst>
              <a:ext uri="{FF2B5EF4-FFF2-40B4-BE49-F238E27FC236}">
                <a16:creationId xmlns:a16="http://schemas.microsoft.com/office/drawing/2014/main" id="{A6750033-702F-6BFC-761E-25B24F833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87233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BC29D03F-8502-1D48-D74C-CE0AEC627644}"/>
              </a:ext>
            </a:extLst>
          </p:cNvPr>
          <p:cNvSpPr txBox="1"/>
          <p:nvPr/>
        </p:nvSpPr>
        <p:spPr>
          <a:xfrm>
            <a:off x="162838" y="274455"/>
            <a:ext cx="1181204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chemeClr val="bg1"/>
                </a:solidFill>
              </a:rPr>
              <a:t>Zasady ogólne dofinansowań</a:t>
            </a:r>
          </a:p>
          <a:p>
            <a:pPr algn="ctr"/>
            <a:r>
              <a:rPr lang="pl-PL" b="1" dirty="0">
                <a:solidFill>
                  <a:schemeClr val="bg1"/>
                </a:solidFill>
              </a:rPr>
              <a:t>w ramach Planu Strategicznego dla Wspólnej Polityki Rolnej na lata 2023–2027 dla interwencji I.13.1 LEADER/Rozwój Lokalny Kierowany przez Społeczność (RLKS) </a:t>
            </a:r>
          </a:p>
          <a:p>
            <a:pPr algn="ctr"/>
            <a:r>
              <a:rPr lang="pl-PL" b="1" dirty="0">
                <a:solidFill>
                  <a:schemeClr val="bg1"/>
                </a:solidFill>
              </a:rPr>
              <a:t>- komponent Wdrażanie LSR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3E5CA71B-F895-0AF7-4EA7-8C06CFD14F8F}"/>
              </a:ext>
            </a:extLst>
          </p:cNvPr>
          <p:cNvSpPr txBox="1"/>
          <p:nvPr/>
        </p:nvSpPr>
        <p:spPr>
          <a:xfrm>
            <a:off x="0" y="5887233"/>
            <a:ext cx="12192000" cy="9707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23" name="Obraz 22" descr="Obraz zawierający tekst, Czcionka, symbol, logo&#10;&#10;Opis wygenerowany automatycznie">
            <a:extLst>
              <a:ext uri="{FF2B5EF4-FFF2-40B4-BE49-F238E27FC236}">
                <a16:creationId xmlns:a16="http://schemas.microsoft.com/office/drawing/2014/main" id="{A69D25FA-1644-E6A4-FEE4-5FB56116D7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405" y="5887233"/>
            <a:ext cx="2905095" cy="930133"/>
          </a:xfrm>
          <a:prstGeom prst="rect">
            <a:avLst/>
          </a:prstGeom>
        </p:spPr>
      </p:pic>
      <p:pic>
        <p:nvPicPr>
          <p:cNvPr id="25" name="Obraz 24" descr="Obraz zawierający tekst, wizytówka, Czcionka, logo&#10;&#10;Opis wygenerowany automatycznie">
            <a:extLst>
              <a:ext uri="{FF2B5EF4-FFF2-40B4-BE49-F238E27FC236}">
                <a16:creationId xmlns:a16="http://schemas.microsoft.com/office/drawing/2014/main" id="{7A7DEC11-DE32-C1E4-C237-69FC80F685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38" y="5994948"/>
            <a:ext cx="1605347" cy="863052"/>
          </a:xfrm>
          <a:prstGeom prst="rect">
            <a:avLst/>
          </a:prstGeom>
        </p:spPr>
      </p:pic>
      <p:pic>
        <p:nvPicPr>
          <p:cNvPr id="27" name="Obraz 26" descr="Obraz zawierający Grafika, clipart, projekt graficzny, logo&#10;&#10;Opis wygenerowany automatycznie">
            <a:extLst>
              <a:ext uri="{FF2B5EF4-FFF2-40B4-BE49-F238E27FC236}">
                <a16:creationId xmlns:a16="http://schemas.microsoft.com/office/drawing/2014/main" id="{AE3C6F4E-A734-B5D2-F6CE-D4A3058A21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413" y="6055741"/>
            <a:ext cx="839174" cy="74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88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C74F9A8D-3336-1599-5D2E-D1A87DABD35C}"/>
              </a:ext>
            </a:extLst>
          </p:cNvPr>
          <p:cNvSpPr txBox="1"/>
          <p:nvPr/>
        </p:nvSpPr>
        <p:spPr>
          <a:xfrm>
            <a:off x="454068" y="370603"/>
            <a:ext cx="115208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 b="1" dirty="0">
                <a:effectLst/>
                <a:latin typeface="Calibri" panose="020F0502020204030204" pitchFamily="34" charset="0"/>
                <a:ea typeface="Noto Serif CJK SC"/>
              </a:rPr>
              <a:t>ZGODNOŚĆ OPERACJI Z OGÓLNYMI WARUNKAMI PRZYZNANIA POMOCY OKREŚLONYMI W WYTYCZNYCH PODSTAWOWYCH (rozdział VII.1. „Ogólne warunki przyznania pomocy”):</a:t>
            </a: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0C128B8-BBEB-C447-038F-D8F9B60A029C}"/>
              </a:ext>
            </a:extLst>
          </p:cNvPr>
          <p:cNvSpPr txBox="1"/>
          <p:nvPr/>
        </p:nvSpPr>
        <p:spPr>
          <a:xfrm>
            <a:off x="1556358" y="1270398"/>
            <a:ext cx="10006210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pl-PL" sz="1600" b="1" kern="100" dirty="0">
                <a:effectLst/>
                <a:latin typeface="Calibri" panose="020F0502020204030204" pitchFamily="34" charset="0"/>
                <a:ea typeface="Noto Serif CJK SC"/>
                <a:cs typeface="Noto Sans Devanagari" panose="020B0502040504020204" pitchFamily="34" charset="0"/>
              </a:rPr>
              <a:t>Wnioskodawca jest:</a:t>
            </a:r>
            <a:endParaRPr lang="pl-PL" sz="1600" b="1" kern="100" dirty="0">
              <a:effectLst/>
              <a:latin typeface="Liberation Serif" panose="02020603050405020304" pitchFamily="18" charset="0"/>
              <a:ea typeface="Noto Serif CJK SC"/>
              <a:cs typeface="Noto Sans Devanagari" panose="020B0502040504020204" pitchFamily="34" charset="0"/>
            </a:endParaRPr>
          </a:p>
          <a:p>
            <a:r>
              <a:rPr lang="pl-PL" sz="1600" kern="100" dirty="0">
                <a:effectLst/>
                <a:latin typeface="Calibri" panose="020F0502020204030204" pitchFamily="34" charset="0"/>
                <a:ea typeface="Noto Serif CJK SC"/>
                <a:cs typeface="Noto Sans Devanagari" panose="020B0502040504020204" pitchFamily="34" charset="0"/>
              </a:rPr>
              <a:t>- osobą fizyczną, która w dniu złożenia wniosku o przyznanie pomocy ma ukończone 18 lat, albo </a:t>
            </a:r>
            <a:endParaRPr lang="pl-PL" sz="1600" kern="100" dirty="0">
              <a:effectLst/>
              <a:latin typeface="Liberation Serif" panose="02020603050405020304" pitchFamily="18" charset="0"/>
              <a:ea typeface="Noto Serif CJK SC"/>
              <a:cs typeface="Noto Sans Devanagari" panose="020B0502040504020204" pitchFamily="34" charset="0"/>
            </a:endParaRPr>
          </a:p>
          <a:p>
            <a:r>
              <a:rPr lang="pl-PL" sz="1600" kern="100" dirty="0">
                <a:effectLst/>
                <a:latin typeface="Calibri" panose="020F0502020204030204" pitchFamily="34" charset="0"/>
                <a:ea typeface="Noto Serif CJK SC"/>
                <a:cs typeface="Noto Sans Devanagari" panose="020B0502040504020204" pitchFamily="34" charset="0"/>
              </a:rPr>
              <a:t>- osobą prawną, albo</a:t>
            </a:r>
            <a:endParaRPr lang="pl-PL" sz="1600" kern="100" dirty="0">
              <a:effectLst/>
              <a:latin typeface="Liberation Serif" panose="02020603050405020304" pitchFamily="18" charset="0"/>
              <a:ea typeface="Noto Serif CJK SC"/>
              <a:cs typeface="Noto Sans Devanagari" panose="020B0502040504020204" pitchFamily="34" charset="0"/>
            </a:endParaRPr>
          </a:p>
          <a:p>
            <a:r>
              <a:rPr lang="pl-PL" sz="1600" dirty="0">
                <a:effectLst/>
                <a:latin typeface="Calibri" panose="020F0502020204030204" pitchFamily="34" charset="0"/>
                <a:ea typeface="Noto Serif CJK SC"/>
              </a:rPr>
              <a:t>-  jednostką organizacyjną nie posiadającą osobowości prawnej.</a:t>
            </a:r>
            <a:endParaRPr lang="pl-PL" sz="1600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453D5AE-B5E1-BB6B-F8AB-B4F22F231C8C}"/>
              </a:ext>
            </a:extLst>
          </p:cNvPr>
          <p:cNvSpPr txBox="1"/>
          <p:nvPr/>
        </p:nvSpPr>
        <p:spPr>
          <a:xfrm>
            <a:off x="5468656" y="2455829"/>
            <a:ext cx="6093912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pl-PL" sz="1600" dirty="0">
                <a:effectLst/>
                <a:latin typeface="Calibri" panose="020F0502020204030204" pitchFamily="34" charset="0"/>
                <a:ea typeface="Noto Serif CJK SC"/>
              </a:rPr>
              <a:t>W przypadku gdy o wsparcie ubiega się </a:t>
            </a:r>
            <a:r>
              <a:rPr lang="pl-PL" sz="1600" b="1" dirty="0">
                <a:effectLst/>
                <a:latin typeface="Calibri" panose="020F0502020204030204" pitchFamily="34" charset="0"/>
                <a:ea typeface="Noto Serif CJK SC"/>
              </a:rPr>
              <a:t>spółka cywilna</a:t>
            </a:r>
            <a:r>
              <a:rPr lang="pl-PL" sz="1600" dirty="0">
                <a:effectLst/>
                <a:latin typeface="Calibri" panose="020F0502020204030204" pitchFamily="34" charset="0"/>
                <a:ea typeface="Noto Serif CJK SC"/>
              </a:rPr>
              <a:t>, wszyscy wspólnicy w dniu złożenia wniosku o przyznanie pomocy mają ukończone 18 lat;</a:t>
            </a:r>
            <a:endParaRPr lang="pl-PL" sz="1600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C6FA0DFC-A38B-F961-49C3-F18FE98BCEAA}"/>
              </a:ext>
            </a:extLst>
          </p:cNvPr>
          <p:cNvSpPr txBox="1"/>
          <p:nvPr/>
        </p:nvSpPr>
        <p:spPr>
          <a:xfrm>
            <a:off x="1519825" y="3533047"/>
            <a:ext cx="10042743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pl-PL" sz="1600" kern="100" dirty="0">
                <a:effectLst/>
                <a:latin typeface="Calibri" panose="020F0502020204030204" pitchFamily="34" charset="0"/>
                <a:ea typeface="Noto Serif CJK SC"/>
                <a:cs typeface="Noto Sans Devanagari" panose="020B0502040504020204" pitchFamily="34" charset="0"/>
              </a:rPr>
              <a:t>Podmiot ubiegający się o wsparcie </a:t>
            </a:r>
            <a:r>
              <a:rPr lang="pl-PL" sz="1600" b="1" kern="100" dirty="0">
                <a:effectLst/>
                <a:latin typeface="Calibri" panose="020F0502020204030204" pitchFamily="34" charset="0"/>
                <a:ea typeface="Noto Serif CJK SC"/>
                <a:cs typeface="Noto Sans Devanagari" panose="020B0502040504020204" pitchFamily="34" charset="0"/>
              </a:rPr>
              <a:t>nie podlega:</a:t>
            </a:r>
            <a:endParaRPr lang="pl-PL" sz="1600" b="1" kern="100" dirty="0">
              <a:effectLst/>
              <a:latin typeface="Liberation Serif" panose="02020603050405020304" pitchFamily="18" charset="0"/>
              <a:ea typeface="Noto Serif CJK SC"/>
              <a:cs typeface="Noto Sans Devanagari" panose="020B0502040504020204" pitchFamily="34" charset="0"/>
            </a:endParaRPr>
          </a:p>
          <a:p>
            <a:r>
              <a:rPr lang="pl-PL" sz="1600" kern="100" dirty="0">
                <a:effectLst/>
                <a:latin typeface="Calibri" panose="020F0502020204030204" pitchFamily="34" charset="0"/>
                <a:ea typeface="Noto Serif CJK SC"/>
                <a:cs typeface="Noto Sans Devanagari" panose="020B0502040504020204" pitchFamily="34" charset="0"/>
              </a:rPr>
              <a:t>-  zakazowi dostępu do środków, o których mowa w art. 5 ust. 3 pkt 4 ustawy o finansach publicznych na podstawie prawomocnego orzeczenia sądu, lub</a:t>
            </a:r>
            <a:endParaRPr lang="pl-PL" sz="1600" kern="100" dirty="0">
              <a:effectLst/>
              <a:latin typeface="Liberation Serif" panose="02020603050405020304" pitchFamily="18" charset="0"/>
              <a:ea typeface="Noto Serif CJK SC"/>
              <a:cs typeface="Noto Sans Devanagari" panose="020B0502040504020204" pitchFamily="34" charset="0"/>
            </a:endParaRPr>
          </a:p>
          <a:p>
            <a:r>
              <a:rPr lang="pl-PL" sz="1600" dirty="0">
                <a:effectLst/>
                <a:latin typeface="Calibri" panose="020F0502020204030204" pitchFamily="34" charset="0"/>
                <a:ea typeface="Noto Serif CJK SC"/>
              </a:rPr>
              <a:t>- wykluczeniu z dostępu do otrzymania pomocy o którym mowa w rozdz. VII.1.ust. 13-14 Wytycznych podstawowych; </a:t>
            </a:r>
            <a:endParaRPr lang="pl-PL" sz="1600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1CFB806-5A34-06DC-BDB7-377C1C41E5CE}"/>
              </a:ext>
            </a:extLst>
          </p:cNvPr>
          <p:cNvSpPr txBox="1"/>
          <p:nvPr/>
        </p:nvSpPr>
        <p:spPr>
          <a:xfrm>
            <a:off x="5468656" y="4841589"/>
            <a:ext cx="6093912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pl-PL" sz="3200" dirty="0">
                <a:effectLst/>
                <a:latin typeface="Calibri" panose="020F0502020204030204" pitchFamily="34" charset="0"/>
                <a:ea typeface="Noto Serif CJK SC"/>
              </a:rPr>
              <a:t>Wnioskodawca posiada numer EP</a:t>
            </a:r>
            <a:endParaRPr lang="pl-PL" sz="3200" dirty="0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39D4AE19-8898-51A4-52F7-A6F3971B8A1D}"/>
              </a:ext>
            </a:extLst>
          </p:cNvPr>
          <p:cNvSpPr/>
          <p:nvPr/>
        </p:nvSpPr>
        <p:spPr>
          <a:xfrm>
            <a:off x="570114" y="1282656"/>
            <a:ext cx="554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DD172CEB-73F0-2E6A-2C89-0B904D89C844}"/>
              </a:ext>
            </a:extLst>
          </p:cNvPr>
          <p:cNvSpPr/>
          <p:nvPr/>
        </p:nvSpPr>
        <p:spPr>
          <a:xfrm>
            <a:off x="4430218" y="2467596"/>
            <a:ext cx="554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97B116BA-51D0-D6B9-4B64-D56EBCCC38C8}"/>
              </a:ext>
            </a:extLst>
          </p:cNvPr>
          <p:cNvSpPr/>
          <p:nvPr/>
        </p:nvSpPr>
        <p:spPr>
          <a:xfrm>
            <a:off x="570114" y="3609991"/>
            <a:ext cx="554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556B2BD2-2490-AF2C-8B00-AAA28DF59CE2}"/>
              </a:ext>
            </a:extLst>
          </p:cNvPr>
          <p:cNvSpPr/>
          <p:nvPr/>
        </p:nvSpPr>
        <p:spPr>
          <a:xfrm>
            <a:off x="4667849" y="4687701"/>
            <a:ext cx="554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3C9BE7BF-9B01-AD96-67FA-740BFCA93AFD}"/>
              </a:ext>
            </a:extLst>
          </p:cNvPr>
          <p:cNvSpPr txBox="1"/>
          <p:nvPr/>
        </p:nvSpPr>
        <p:spPr>
          <a:xfrm>
            <a:off x="0" y="5887233"/>
            <a:ext cx="12192000" cy="9707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15" name="Obraz 14" descr="Obraz zawierający tekst, Czcionka, symbol, logo&#10;&#10;Opis wygenerowany automatycznie">
            <a:extLst>
              <a:ext uri="{FF2B5EF4-FFF2-40B4-BE49-F238E27FC236}">
                <a16:creationId xmlns:a16="http://schemas.microsoft.com/office/drawing/2014/main" id="{B4B4F20F-2145-D2B4-CEFC-D13B6A440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405" y="5887233"/>
            <a:ext cx="2905095" cy="930133"/>
          </a:xfrm>
          <a:prstGeom prst="rect">
            <a:avLst/>
          </a:prstGeom>
        </p:spPr>
      </p:pic>
      <p:pic>
        <p:nvPicPr>
          <p:cNvPr id="16" name="Obraz 15" descr="Obraz zawierający tekst, wizytówka, Czcionka, logo&#10;&#10;Opis wygenerowany automatycznie">
            <a:extLst>
              <a:ext uri="{FF2B5EF4-FFF2-40B4-BE49-F238E27FC236}">
                <a16:creationId xmlns:a16="http://schemas.microsoft.com/office/drawing/2014/main" id="{74197599-5A35-E229-0113-9FD50A3C83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38" y="5994948"/>
            <a:ext cx="1605347" cy="863052"/>
          </a:xfrm>
          <a:prstGeom prst="rect">
            <a:avLst/>
          </a:prstGeom>
        </p:spPr>
      </p:pic>
      <p:pic>
        <p:nvPicPr>
          <p:cNvPr id="17" name="Obraz 16" descr="Obraz zawierający Grafika, clipart, projekt graficzny, logo&#10;&#10;Opis wygenerowany automatycznie">
            <a:extLst>
              <a:ext uri="{FF2B5EF4-FFF2-40B4-BE49-F238E27FC236}">
                <a16:creationId xmlns:a16="http://schemas.microsoft.com/office/drawing/2014/main" id="{6F1CC215-EA29-FE92-E6CF-368B4B0F91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413" y="6055741"/>
            <a:ext cx="839174" cy="74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03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C74F9A8D-3336-1599-5D2E-D1A87DABD35C}"/>
              </a:ext>
            </a:extLst>
          </p:cNvPr>
          <p:cNvSpPr txBox="1"/>
          <p:nvPr/>
        </p:nvSpPr>
        <p:spPr>
          <a:xfrm>
            <a:off x="454068" y="370603"/>
            <a:ext cx="115208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 b="1" dirty="0">
                <a:effectLst/>
                <a:latin typeface="Calibri" panose="020F0502020204030204" pitchFamily="34" charset="0"/>
                <a:ea typeface="Noto Serif CJK SC"/>
              </a:rPr>
              <a:t>Zgodność operacji z warunkami wsparcia określonymi w wytycznych szczegółowych </a:t>
            </a:r>
          </a:p>
          <a:p>
            <a:pPr algn="ctr"/>
            <a:r>
              <a:rPr lang="pl-PL" sz="1800" b="1" dirty="0">
                <a:effectLst/>
                <a:latin typeface="Calibri" panose="020F0502020204030204" pitchFamily="34" charset="0"/>
                <a:ea typeface="Noto Serif CJK SC"/>
              </a:rPr>
              <a:t>(wspólne dla wszystkich kategorii operacji, lub dla grup kategorii)</a:t>
            </a: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0C128B8-BBEB-C447-038F-D8F9B60A029C}"/>
              </a:ext>
            </a:extLst>
          </p:cNvPr>
          <p:cNvSpPr txBox="1"/>
          <p:nvPr/>
        </p:nvSpPr>
        <p:spPr>
          <a:xfrm>
            <a:off x="1125070" y="1084174"/>
            <a:ext cx="10496817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Noto Serif CJK SC"/>
              </a:rPr>
              <a:t>wniosek jest jedynym wnioskiem złożonym przez wnioskodawcę w tym naborze wniosków</a:t>
            </a:r>
            <a:endParaRPr lang="pl-PL" sz="1600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453D5AE-B5E1-BB6B-F8AB-B4F22F231C8C}"/>
              </a:ext>
            </a:extLst>
          </p:cNvPr>
          <p:cNvSpPr txBox="1"/>
          <p:nvPr/>
        </p:nvSpPr>
        <p:spPr>
          <a:xfrm>
            <a:off x="1125071" y="1782999"/>
            <a:ext cx="10496817" cy="350352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pl-PL" sz="1800" kern="100" dirty="0">
                <a:effectLst/>
                <a:latin typeface="Calibri" panose="020F0502020204030204" pitchFamily="34" charset="0"/>
                <a:ea typeface="Noto Serif CJK SC"/>
                <a:cs typeface="Noto Sans Devanagari" panose="020B0502040504020204" pitchFamily="34" charset="0"/>
              </a:rPr>
              <a:t>Wnioskowana kwota pomocy jest </a:t>
            </a:r>
            <a:r>
              <a:rPr lang="pl-PL" sz="1800" b="1" u="sng" kern="100" dirty="0">
                <a:effectLst/>
                <a:latin typeface="Calibri" panose="020F0502020204030204" pitchFamily="34" charset="0"/>
                <a:ea typeface="Noto Serif CJK SC"/>
                <a:cs typeface="Noto Sans Devanagari" panose="020B0502040504020204" pitchFamily="34" charset="0"/>
              </a:rPr>
              <a:t>nie wyższa niż </a:t>
            </a:r>
            <a:r>
              <a:rPr lang="pl-PL" sz="1800" kern="100" dirty="0">
                <a:effectLst/>
                <a:latin typeface="Calibri" panose="020F0502020204030204" pitchFamily="34" charset="0"/>
                <a:ea typeface="Noto Serif CJK SC"/>
                <a:cs typeface="Noto Sans Devanagari" panose="020B0502040504020204" pitchFamily="34" charset="0"/>
              </a:rPr>
              <a:t>kwota maksymalna określona przez LGD w regulaminie naboru, przy czym nie wyższa niż:</a:t>
            </a:r>
            <a:endParaRPr lang="pl-PL" sz="1800" kern="100" dirty="0">
              <a:effectLst/>
              <a:latin typeface="Liberation Serif" panose="02020603050405020304" pitchFamily="18" charset="0"/>
              <a:ea typeface="Noto Serif CJK SC"/>
              <a:cs typeface="Noto Sans Devanagari" panose="020B0502040504020204" pitchFamily="34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rabicPeriod"/>
            </a:pPr>
            <a:r>
              <a:rPr lang="pl-PL" sz="1800" kern="100" dirty="0">
                <a:effectLst/>
                <a:latin typeface="Calibri" panose="020F0502020204030204" pitchFamily="34" charset="0"/>
                <a:ea typeface="Noto Serif CJK SC"/>
                <a:cs typeface="Noto Sans Devanagari" panose="020B0502040504020204" pitchFamily="34" charset="0"/>
              </a:rPr>
              <a:t>50 tys. zł – w zakresie przygotowanie projektów partnerskich krajowych;</a:t>
            </a:r>
            <a:endParaRPr lang="pl-PL" sz="1800" kern="100" dirty="0">
              <a:effectLst/>
              <a:latin typeface="Liberation Serif" panose="02020603050405020304" pitchFamily="18" charset="0"/>
              <a:ea typeface="Noto Serif CJK SC"/>
              <a:cs typeface="Noto Sans Devanagari" panose="020B0502040504020204" pitchFamily="34" charset="0"/>
            </a:endParaRPr>
          </a:p>
          <a:p>
            <a:pPr marL="342900" lvl="0" indent="-342900" algn="just">
              <a:spcAft>
                <a:spcPts val="1000"/>
              </a:spcAft>
              <a:buFont typeface="+mj-lt"/>
              <a:buAutoNum type="arabicPeriod"/>
            </a:pPr>
            <a:r>
              <a:rPr lang="pl-PL" sz="1800" kern="100" dirty="0">
                <a:effectLst/>
                <a:latin typeface="Calibri" panose="020F0502020204030204" pitchFamily="34" charset="0"/>
                <a:ea typeface="Noto Serif CJK SC"/>
                <a:cs typeface="Noto Sans Devanagari" panose="020B0502040504020204" pitchFamily="34" charset="0"/>
              </a:rPr>
              <a:t> 150 tys. zł – w zakresach: start DG, start GA, start ZE, start GO oraz w zakresie przygotowanie projektów partnerskich międzynarodowych;</a:t>
            </a:r>
            <a:endParaRPr lang="pl-PL" sz="1800" kern="100" dirty="0">
              <a:effectLst/>
              <a:latin typeface="Liberation Serif" panose="02020603050405020304" pitchFamily="18" charset="0"/>
              <a:ea typeface="Noto Serif CJK SC"/>
              <a:cs typeface="Noto Sans Devanagari" panose="020B0502040504020204" pitchFamily="34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rabicPeriod"/>
            </a:pPr>
            <a:r>
              <a:rPr lang="pl-PL" sz="1800" kern="100" dirty="0">
                <a:effectLst/>
                <a:latin typeface="Calibri" panose="020F0502020204030204" pitchFamily="34" charset="0"/>
                <a:ea typeface="Noto Serif CJK SC"/>
                <a:cs typeface="Noto Sans Devanagari" panose="020B0502040504020204" pitchFamily="34" charset="0"/>
              </a:rPr>
              <a:t>350 tys. zł – w zakresie start KŁŻ;</a:t>
            </a:r>
            <a:endParaRPr lang="pl-PL" sz="1800" kern="100" dirty="0">
              <a:effectLst/>
              <a:latin typeface="Liberation Serif" panose="02020603050405020304" pitchFamily="18" charset="0"/>
              <a:ea typeface="Noto Serif CJK SC"/>
              <a:cs typeface="Noto Sans Devanagari" panose="020B0502040504020204" pitchFamily="34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rabicPeriod"/>
            </a:pPr>
            <a:r>
              <a:rPr lang="pl-PL" sz="1800" kern="100" dirty="0">
                <a:effectLst/>
                <a:latin typeface="Calibri" panose="020F0502020204030204" pitchFamily="34" charset="0"/>
                <a:ea typeface="Noto Serif CJK SC"/>
                <a:cs typeface="Noto Sans Devanagari" panose="020B0502040504020204" pitchFamily="34" charset="0"/>
              </a:rPr>
              <a:t>500 tys. zł – w pozostałych przypadkach.</a:t>
            </a:r>
            <a:endParaRPr lang="pl-PL" sz="1800" kern="100" dirty="0">
              <a:effectLst/>
              <a:latin typeface="Liberation Serif" panose="02020603050405020304" pitchFamily="18" charset="0"/>
              <a:ea typeface="Noto Serif CJK SC"/>
              <a:cs typeface="Noto Sans Devanagari" panose="020B0502040504020204" pitchFamily="34" charset="0"/>
            </a:endParaRPr>
          </a:p>
          <a:p>
            <a:pPr marL="487680"/>
            <a:r>
              <a:rPr lang="pl-PL" sz="1800" b="1" u="sng" kern="100" dirty="0">
                <a:effectLst/>
                <a:latin typeface="Calibri" panose="020F0502020204030204" pitchFamily="34" charset="0"/>
                <a:ea typeface="Noto Serif CJK SC"/>
                <a:cs typeface="Noto Sans Devanagari" panose="020B0502040504020204" pitchFamily="34" charset="0"/>
              </a:rPr>
              <a:t> oraz nie niższa niż</a:t>
            </a:r>
            <a:r>
              <a:rPr lang="pl-PL" sz="1800" b="1" kern="100" dirty="0">
                <a:effectLst/>
                <a:latin typeface="Calibri" panose="020F0502020204030204" pitchFamily="34" charset="0"/>
                <a:ea typeface="Noto Serif CJK SC"/>
                <a:cs typeface="Noto Sans Devanagari" panose="020B0502040504020204" pitchFamily="34" charset="0"/>
              </a:rPr>
              <a:t>  </a:t>
            </a:r>
            <a:r>
              <a:rPr lang="pl-PL" sz="1800" kern="100" dirty="0">
                <a:effectLst/>
                <a:latin typeface="Calibri" panose="020F0502020204030204" pitchFamily="34" charset="0"/>
                <a:ea typeface="Noto Serif CJK SC"/>
                <a:cs typeface="Noto Sans Devanagari" panose="020B0502040504020204" pitchFamily="34" charset="0"/>
              </a:rPr>
              <a:t>kwota minimalna określona przez LGD w regulaminie naboru, przy czym nie niższa niż: </a:t>
            </a:r>
            <a:endParaRPr lang="pl-PL" sz="1800" kern="100" dirty="0">
              <a:effectLst/>
              <a:latin typeface="Liberation Serif" panose="02020603050405020304" pitchFamily="18" charset="0"/>
              <a:ea typeface="Noto Serif CJK SC"/>
              <a:cs typeface="Noto Sans Devanagari" panose="020B0502040504020204" pitchFamily="34" charset="0"/>
            </a:endParaRPr>
          </a:p>
          <a:p>
            <a:pPr marL="342900" lvl="0" indent="-342900" algn="just">
              <a:spcAft>
                <a:spcPts val="1000"/>
              </a:spcAft>
              <a:buFont typeface="+mj-lt"/>
              <a:buAutoNum type="arabicPeriod"/>
            </a:pPr>
            <a:r>
              <a:rPr lang="pl-PL" sz="1800" kern="100" dirty="0">
                <a:effectLst/>
                <a:latin typeface="Calibri" panose="020F0502020204030204" pitchFamily="34" charset="0"/>
                <a:ea typeface="Noto Serif CJK SC"/>
                <a:cs typeface="Noto Sans Devanagari" panose="020B0502040504020204" pitchFamily="34" charset="0"/>
              </a:rPr>
              <a:t>20 tys. zł – w zakresie przygotowanie koncepcji SV oraz w zakresie przygotowanie projektów partnerskich;</a:t>
            </a:r>
            <a:endParaRPr lang="pl-PL" sz="1800" kern="100" dirty="0">
              <a:effectLst/>
              <a:latin typeface="Liberation Serif" panose="02020603050405020304" pitchFamily="18" charset="0"/>
              <a:ea typeface="Noto Serif CJK SC"/>
              <a:cs typeface="Noto Sans Devanagari" panose="020B0502040504020204" pitchFamily="34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rabicPeriod"/>
            </a:pPr>
            <a:r>
              <a:rPr lang="pl-PL" sz="1800" kern="100" dirty="0">
                <a:effectLst/>
                <a:latin typeface="Calibri" panose="020F0502020204030204" pitchFamily="34" charset="0"/>
                <a:ea typeface="Noto Serif CJK SC"/>
                <a:cs typeface="Noto Sans Devanagari" panose="020B0502040504020204" pitchFamily="34" charset="0"/>
              </a:rPr>
              <a:t>50 tys. zł – w pozostałych przypadkach.</a:t>
            </a:r>
            <a:endParaRPr lang="pl-PL" sz="1800" kern="100" dirty="0">
              <a:effectLst/>
              <a:latin typeface="Liberation Serif" panose="02020603050405020304" pitchFamily="18" charset="0"/>
              <a:ea typeface="Noto Serif CJK SC"/>
              <a:cs typeface="Noto Sans Devanagari" panose="020B0502040504020204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39D4AE19-8898-51A4-52F7-A6F3971B8A1D}"/>
              </a:ext>
            </a:extLst>
          </p:cNvPr>
          <p:cNvSpPr/>
          <p:nvPr/>
        </p:nvSpPr>
        <p:spPr>
          <a:xfrm>
            <a:off x="570112" y="821876"/>
            <a:ext cx="554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DD172CEB-73F0-2E6A-2C89-0B904D89C844}"/>
              </a:ext>
            </a:extLst>
          </p:cNvPr>
          <p:cNvSpPr/>
          <p:nvPr/>
        </p:nvSpPr>
        <p:spPr>
          <a:xfrm>
            <a:off x="570112" y="1613034"/>
            <a:ext cx="554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6DF4797-500E-49C9-798D-E8ACDCFE2FF6}"/>
              </a:ext>
            </a:extLst>
          </p:cNvPr>
          <p:cNvSpPr txBox="1"/>
          <p:nvPr/>
        </p:nvSpPr>
        <p:spPr>
          <a:xfrm>
            <a:off x="0" y="5887233"/>
            <a:ext cx="12192000" cy="9707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14" name="Obraz 13" descr="Obraz zawierający tekst, Czcionka, symbol, logo&#10;&#10;Opis wygenerowany automatycznie">
            <a:extLst>
              <a:ext uri="{FF2B5EF4-FFF2-40B4-BE49-F238E27FC236}">
                <a16:creationId xmlns:a16="http://schemas.microsoft.com/office/drawing/2014/main" id="{EAD74B24-D2D8-D8CB-80FA-3BAE9FB30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405" y="5887233"/>
            <a:ext cx="2905095" cy="930133"/>
          </a:xfrm>
          <a:prstGeom prst="rect">
            <a:avLst/>
          </a:prstGeom>
        </p:spPr>
      </p:pic>
      <p:pic>
        <p:nvPicPr>
          <p:cNvPr id="15" name="Obraz 14" descr="Obraz zawierający tekst, wizytówka, Czcionka, logo&#10;&#10;Opis wygenerowany automatycznie">
            <a:extLst>
              <a:ext uri="{FF2B5EF4-FFF2-40B4-BE49-F238E27FC236}">
                <a16:creationId xmlns:a16="http://schemas.microsoft.com/office/drawing/2014/main" id="{B7A549DA-4B84-6259-CE50-E4BEF74DC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38" y="5994948"/>
            <a:ext cx="1605347" cy="863052"/>
          </a:xfrm>
          <a:prstGeom prst="rect">
            <a:avLst/>
          </a:prstGeom>
        </p:spPr>
      </p:pic>
      <p:pic>
        <p:nvPicPr>
          <p:cNvPr id="16" name="Obraz 15" descr="Obraz zawierający Grafika, clipart, projekt graficzny, logo&#10;&#10;Opis wygenerowany automatycznie">
            <a:extLst>
              <a:ext uri="{FF2B5EF4-FFF2-40B4-BE49-F238E27FC236}">
                <a16:creationId xmlns:a16="http://schemas.microsoft.com/office/drawing/2014/main" id="{B54EFA5E-37DA-1D5F-D22F-48AA60014B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413" y="6055741"/>
            <a:ext cx="839174" cy="74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12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C74F9A8D-3336-1599-5D2E-D1A87DABD35C}"/>
              </a:ext>
            </a:extLst>
          </p:cNvPr>
          <p:cNvSpPr txBox="1"/>
          <p:nvPr/>
        </p:nvSpPr>
        <p:spPr>
          <a:xfrm>
            <a:off x="454068" y="370603"/>
            <a:ext cx="115208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 b="1" dirty="0">
                <a:effectLst/>
                <a:latin typeface="Calibri" panose="020F0502020204030204" pitchFamily="34" charset="0"/>
                <a:ea typeface="Noto Serif CJK SC"/>
              </a:rPr>
              <a:t>Zgodność operacji z warunkami wsparcia określonymi w wytycznych szczegółowych </a:t>
            </a:r>
          </a:p>
          <a:p>
            <a:pPr algn="ctr"/>
            <a:r>
              <a:rPr lang="pl-PL" sz="1800" b="1" dirty="0">
                <a:effectLst/>
                <a:latin typeface="Calibri" panose="020F0502020204030204" pitchFamily="34" charset="0"/>
                <a:ea typeface="Noto Serif CJK SC"/>
              </a:rPr>
              <a:t>(wspólne dla wszystkich kategorii operacji, lub dla grup kategorii)</a:t>
            </a:r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C6FA0DFC-A38B-F961-49C3-F18FE98BCEAA}"/>
              </a:ext>
            </a:extLst>
          </p:cNvPr>
          <p:cNvSpPr txBox="1"/>
          <p:nvPr/>
        </p:nvSpPr>
        <p:spPr>
          <a:xfrm>
            <a:off x="1004959" y="1446050"/>
            <a:ext cx="10828069" cy="42780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pl-PL" sz="1600" b="1" u="sng" kern="100" dirty="0">
                <a:effectLst/>
                <a:latin typeface="Calibri" panose="020F0502020204030204" pitchFamily="34" charset="0"/>
                <a:ea typeface="Noto Serif CJK SC"/>
                <a:cs typeface="Noto Sans Devanagari" panose="020B0502040504020204" pitchFamily="34" charset="0"/>
              </a:rPr>
              <a:t>wnioskowany poziom pomocy nie przekracza poziomu dofinansowania określonego przez LGD</a:t>
            </a:r>
            <a:r>
              <a:rPr lang="pl-PL" sz="1600" b="1" kern="100" dirty="0">
                <a:effectLst/>
                <a:latin typeface="Calibri" panose="020F0502020204030204" pitchFamily="34" charset="0"/>
                <a:ea typeface="Noto Serif CJK SC"/>
                <a:cs typeface="Noto Sans Devanagari" panose="020B0502040504020204" pitchFamily="34" charset="0"/>
              </a:rPr>
              <a:t> </a:t>
            </a:r>
            <a:r>
              <a:rPr lang="pl-PL" sz="1600" kern="100" dirty="0">
                <a:effectLst/>
                <a:latin typeface="Calibri" panose="020F0502020204030204" pitchFamily="34" charset="0"/>
                <a:ea typeface="Noto Serif CJK SC"/>
                <a:cs typeface="Noto Sans Devanagari" panose="020B0502040504020204" pitchFamily="34" charset="0"/>
              </a:rPr>
              <a:t>w regulaminie naboru </a:t>
            </a:r>
            <a:r>
              <a:rPr lang="pl-PL" sz="1600" u="sng" kern="100" dirty="0">
                <a:effectLst/>
                <a:latin typeface="Calibri" panose="020F0502020204030204" pitchFamily="34" charset="0"/>
                <a:ea typeface="Noto Serif CJK SC"/>
                <a:cs typeface="Noto Sans Devanagari" panose="020B0502040504020204" pitchFamily="34" charset="0"/>
              </a:rPr>
              <a:t>oraz nie przekracza </a:t>
            </a:r>
            <a:r>
              <a:rPr lang="pl-PL" sz="1600" kern="100" dirty="0">
                <a:effectLst/>
                <a:latin typeface="Calibri" panose="020F0502020204030204" pitchFamily="34" charset="0"/>
                <a:ea typeface="Noto Serif CJK SC"/>
                <a:cs typeface="Noto Sans Devanagari" panose="020B0502040504020204" pitchFamily="34" charset="0"/>
              </a:rPr>
              <a:t>maksymalnego dopuszczalnego poziomu dofinansowania określonego w wytycznych, wynoszącego:</a:t>
            </a:r>
            <a:endParaRPr lang="pl-PL" sz="1600" kern="100" dirty="0">
              <a:effectLst/>
              <a:latin typeface="Liberation Serif" panose="02020603050405020304" pitchFamily="18" charset="0"/>
              <a:ea typeface="Noto Serif CJK SC"/>
              <a:cs typeface="Noto Sans Devanagari" panose="020B0502040504020204" pitchFamily="34" charset="0"/>
            </a:endParaRPr>
          </a:p>
          <a:p>
            <a:r>
              <a:rPr lang="pl-PL" sz="1600" kern="100" dirty="0">
                <a:effectLst/>
                <a:latin typeface="Calibri" panose="020F0502020204030204" pitchFamily="34" charset="0"/>
                <a:ea typeface="Noto Serif CJK SC"/>
                <a:cs typeface="Noto Sans Devanagari" panose="020B0502040504020204" pitchFamily="34" charset="0"/>
              </a:rPr>
              <a:t>1</a:t>
            </a:r>
            <a:r>
              <a:rPr lang="pl-PL" sz="1600" b="1" kern="100" dirty="0">
                <a:effectLst/>
                <a:latin typeface="Calibri" panose="020F0502020204030204" pitchFamily="34" charset="0"/>
                <a:ea typeface="Noto Serif CJK SC"/>
                <a:cs typeface="Noto Sans Devanagari" panose="020B0502040504020204" pitchFamily="34" charset="0"/>
              </a:rPr>
              <a:t>) do 65% kosztów kwalifikowalnych </a:t>
            </a:r>
            <a:r>
              <a:rPr lang="pl-PL" sz="1600" kern="100" dirty="0">
                <a:effectLst/>
                <a:latin typeface="Calibri" panose="020F0502020204030204" pitchFamily="34" charset="0"/>
                <a:ea typeface="Noto Serif CJK SC"/>
                <a:cs typeface="Noto Sans Devanagari" panose="020B0502040504020204" pitchFamily="34" charset="0"/>
              </a:rPr>
              <a:t>– w przypadku operacji obejmujących inwestycje produkcyjne </a:t>
            </a:r>
            <a:r>
              <a:rPr lang="pl-PL" sz="1600" b="1" kern="100" dirty="0">
                <a:effectLst/>
                <a:latin typeface="Calibri" panose="020F0502020204030204" pitchFamily="34" charset="0"/>
                <a:ea typeface="Noto Serif CJK SC"/>
                <a:cs typeface="Noto Sans Devanagari" panose="020B0502040504020204" pitchFamily="34" charset="0"/>
              </a:rPr>
              <a:t>innych niż </a:t>
            </a:r>
            <a:r>
              <a:rPr lang="pl-PL" sz="1600" kern="100" dirty="0">
                <a:effectLst/>
                <a:latin typeface="Calibri" panose="020F0502020204030204" pitchFamily="34" charset="0"/>
                <a:ea typeface="Noto Serif CJK SC"/>
                <a:cs typeface="Noto Sans Devanagari" panose="020B0502040504020204" pitchFamily="34" charset="0"/>
              </a:rPr>
              <a:t>realizowane w zakresach: start GA, start ZE, start GO, rozwój GA, rozwój ZE oraz rozwój GO;</a:t>
            </a:r>
            <a:endParaRPr lang="pl-PL" sz="1600" kern="100" dirty="0">
              <a:effectLst/>
              <a:latin typeface="Liberation Serif" panose="02020603050405020304" pitchFamily="18" charset="0"/>
              <a:ea typeface="Noto Serif CJK SC"/>
              <a:cs typeface="Noto Sans Devanagari" panose="020B0502040504020204" pitchFamily="34" charset="0"/>
            </a:endParaRPr>
          </a:p>
          <a:p>
            <a:r>
              <a:rPr lang="pl-PL" sz="1600" kern="100" dirty="0">
                <a:effectLst/>
                <a:latin typeface="Calibri" panose="020F0502020204030204" pitchFamily="34" charset="0"/>
                <a:ea typeface="Noto Serif CJK SC"/>
                <a:cs typeface="Noto Sans Devanagari" panose="020B0502040504020204" pitchFamily="34" charset="0"/>
              </a:rPr>
              <a:t>2) do 75% kosztów kwalifikowalnych – w przypadku operacji realizowanych przez JSFP, z czego pomoc finansowana z EFRROW wynosi maksymalnie 55% kosztów kwalifikowalnych, a pozostałe 20% kosztów kwalifikowalnych ze środków budżetu państwa;</a:t>
            </a:r>
            <a:endParaRPr lang="pl-PL" sz="1600" kern="100" dirty="0">
              <a:effectLst/>
              <a:latin typeface="Liberation Serif" panose="02020603050405020304" pitchFamily="18" charset="0"/>
              <a:ea typeface="Noto Serif CJK SC"/>
              <a:cs typeface="Noto Sans Devanagari" panose="020B0502040504020204" pitchFamily="34" charset="0"/>
            </a:endParaRPr>
          </a:p>
          <a:p>
            <a:r>
              <a:rPr lang="pl-PL" sz="1600" b="1" kern="100" dirty="0">
                <a:effectLst/>
                <a:latin typeface="Calibri" panose="020F0502020204030204" pitchFamily="34" charset="0"/>
                <a:ea typeface="Noto Serif CJK SC"/>
                <a:cs typeface="Noto Sans Devanagari" panose="020B0502040504020204" pitchFamily="34" charset="0"/>
              </a:rPr>
              <a:t>3) do 85% kosztów kwalifikowalnych </a:t>
            </a:r>
            <a:r>
              <a:rPr lang="pl-PL" sz="1600" kern="100" dirty="0">
                <a:effectLst/>
                <a:latin typeface="Calibri" panose="020F0502020204030204" pitchFamily="34" charset="0"/>
                <a:ea typeface="Noto Serif CJK SC"/>
                <a:cs typeface="Noto Sans Devanagari" panose="020B0502040504020204" pitchFamily="34" charset="0"/>
              </a:rPr>
              <a:t>– w zakresach: start GA, start ZE, start GO, </a:t>
            </a:r>
            <a:r>
              <a:rPr lang="pl-PL" sz="1600" b="1" kern="100" dirty="0">
                <a:effectLst/>
                <a:latin typeface="Calibri" panose="020F0502020204030204" pitchFamily="34" charset="0"/>
                <a:ea typeface="Noto Serif CJK SC"/>
                <a:cs typeface="Noto Sans Devanagari" panose="020B0502040504020204" pitchFamily="34" charset="0"/>
              </a:rPr>
              <a:t>rozwój GA, rozwój ZE</a:t>
            </a:r>
            <a:r>
              <a:rPr lang="pl-PL" sz="1600" kern="100" dirty="0">
                <a:effectLst/>
                <a:latin typeface="Calibri" panose="020F0502020204030204" pitchFamily="34" charset="0"/>
                <a:ea typeface="Noto Serif CJK SC"/>
                <a:cs typeface="Noto Sans Devanagari" panose="020B0502040504020204" pitchFamily="34" charset="0"/>
              </a:rPr>
              <a:t>, rozwój GO oraz; </a:t>
            </a:r>
            <a:r>
              <a:rPr lang="pl-PL" sz="1600" b="1" kern="100" dirty="0">
                <a:effectLst/>
                <a:latin typeface="Calibri" panose="020F0502020204030204" pitchFamily="34" charset="0"/>
                <a:ea typeface="Noto Serif CJK SC"/>
                <a:cs typeface="Noto Sans Devanagari" panose="020B0502040504020204" pitchFamily="34" charset="0"/>
              </a:rPr>
              <a:t>rozwój KŁŻ</a:t>
            </a:r>
            <a:r>
              <a:rPr lang="pl-PL" sz="1600" kern="100" dirty="0">
                <a:effectLst/>
                <a:latin typeface="Calibri" panose="020F0502020204030204" pitchFamily="34" charset="0"/>
                <a:ea typeface="Noto Serif CJK SC"/>
                <a:cs typeface="Noto Sans Devanagari" panose="020B0502040504020204" pitchFamily="34" charset="0"/>
              </a:rPr>
              <a:t>, w przypadku operacji polegających na rozszerzeniu kręgu odbiorców poprzez szerszą promocję produktów wytwarzanych przez członków tego KŁŻ</a:t>
            </a:r>
            <a:endParaRPr lang="pl-PL" sz="1600" kern="100" dirty="0">
              <a:effectLst/>
              <a:latin typeface="Liberation Serif" panose="02020603050405020304" pitchFamily="18" charset="0"/>
              <a:ea typeface="Noto Serif CJK SC"/>
              <a:cs typeface="Noto Sans Devanagari" panose="020B0502040504020204" pitchFamily="34" charset="0"/>
            </a:endParaRPr>
          </a:p>
          <a:p>
            <a:r>
              <a:rPr lang="pl-PL" sz="1600" b="1" kern="100" dirty="0">
                <a:effectLst/>
                <a:latin typeface="Calibri" panose="020F0502020204030204" pitchFamily="34" charset="0"/>
                <a:ea typeface="Noto Serif CJK SC"/>
                <a:cs typeface="Noto Sans Devanagari" panose="020B0502040504020204" pitchFamily="34" charset="0"/>
              </a:rPr>
              <a:t>4) do 100% kosztów kwalifikowalnych </a:t>
            </a:r>
            <a:r>
              <a:rPr lang="pl-PL" sz="1600" kern="100" dirty="0">
                <a:effectLst/>
                <a:latin typeface="Calibri" panose="020F0502020204030204" pitchFamily="34" charset="0"/>
                <a:ea typeface="Noto Serif CJK SC"/>
                <a:cs typeface="Noto Sans Devanagari" panose="020B0502040504020204" pitchFamily="34" charset="0"/>
              </a:rPr>
              <a:t>– w przypadku operacji:</a:t>
            </a:r>
            <a:endParaRPr lang="pl-PL" sz="1600" kern="100" dirty="0">
              <a:effectLst/>
              <a:latin typeface="Liberation Serif" panose="02020603050405020304" pitchFamily="18" charset="0"/>
              <a:ea typeface="Noto Serif CJK SC"/>
              <a:cs typeface="Noto Sans Devanagari" panose="020B0502040504020204" pitchFamily="34" charset="0"/>
            </a:endParaRPr>
          </a:p>
          <a:p>
            <a:r>
              <a:rPr lang="pl-PL" sz="1600" kern="100" dirty="0">
                <a:effectLst/>
                <a:latin typeface="Calibri" panose="020F0502020204030204" pitchFamily="34" charset="0"/>
                <a:ea typeface="Noto Serif CJK SC"/>
                <a:cs typeface="Noto Sans Devanagari" panose="020B0502040504020204" pitchFamily="34" charset="0"/>
              </a:rPr>
              <a:t>a) nie inwestycyjnych:</a:t>
            </a:r>
            <a:endParaRPr lang="pl-PL" sz="1600" kern="100" dirty="0">
              <a:effectLst/>
              <a:latin typeface="Liberation Serif" panose="02020603050405020304" pitchFamily="18" charset="0"/>
              <a:ea typeface="Noto Serif CJK SC"/>
              <a:cs typeface="Noto Sans Devanagari" panose="020B0502040504020204" pitchFamily="34" charset="0"/>
            </a:endParaRPr>
          </a:p>
          <a:p>
            <a:r>
              <a:rPr lang="pl-PL" sz="1600" kern="100" dirty="0">
                <a:effectLst/>
                <a:latin typeface="Calibri" panose="020F0502020204030204" pitchFamily="34" charset="0"/>
                <a:ea typeface="Noto Serif CJK SC"/>
                <a:cs typeface="Noto Sans Devanagari" panose="020B0502040504020204" pitchFamily="34" charset="0"/>
              </a:rPr>
              <a:t>- realizowanych przez beneficjentów innych niż JSFP,</a:t>
            </a:r>
            <a:endParaRPr lang="pl-PL" sz="1600" kern="100" dirty="0">
              <a:effectLst/>
              <a:latin typeface="Liberation Serif" panose="02020603050405020304" pitchFamily="18" charset="0"/>
              <a:ea typeface="Noto Serif CJK SC"/>
              <a:cs typeface="Noto Sans Devanagari" panose="020B0502040504020204" pitchFamily="34" charset="0"/>
            </a:endParaRPr>
          </a:p>
          <a:p>
            <a:r>
              <a:rPr lang="pl-PL" sz="1600" kern="100" dirty="0">
                <a:effectLst/>
                <a:latin typeface="Calibri" panose="020F0502020204030204" pitchFamily="34" charset="0"/>
                <a:ea typeface="Noto Serif CJK SC"/>
                <a:cs typeface="Noto Sans Devanagari" panose="020B0502040504020204" pitchFamily="34" charset="0"/>
              </a:rPr>
              <a:t>-  innych niż operacje w zakresie rozwój KŁŻ polegających na rozszerzeniu kręgu odbiorców poprzez szerszą promocję produktów wytwarzanych przez członków tego KŁŻ,</a:t>
            </a:r>
            <a:endParaRPr lang="pl-PL" sz="1600" kern="100" dirty="0">
              <a:effectLst/>
              <a:latin typeface="Liberation Serif" panose="02020603050405020304" pitchFamily="18" charset="0"/>
              <a:ea typeface="Noto Serif CJK SC"/>
              <a:cs typeface="Noto Sans Devanagari" panose="020B0502040504020204" pitchFamily="34" charset="0"/>
            </a:endParaRPr>
          </a:p>
          <a:p>
            <a:r>
              <a:rPr lang="pl-PL" sz="1600" dirty="0">
                <a:effectLst/>
                <a:latin typeface="Calibri" panose="020F0502020204030204" pitchFamily="34" charset="0"/>
                <a:ea typeface="Noto Serif CJK SC"/>
              </a:rPr>
              <a:t>b) obejmujących inwestycje nieprodukcyjne*, realizowane przez beneficjentów innych niż JSFP. </a:t>
            </a:r>
          </a:p>
          <a:p>
            <a:endParaRPr lang="pl-PL" sz="1600" dirty="0">
              <a:latin typeface="Calibri" panose="020F0502020204030204" pitchFamily="34" charset="0"/>
              <a:ea typeface="Noto Serif CJK SC"/>
            </a:endParaRPr>
          </a:p>
          <a:p>
            <a:r>
              <a:rPr lang="pl-PL" sz="1600" dirty="0">
                <a:effectLst/>
                <a:latin typeface="Calibri" panose="020F0502020204030204" pitchFamily="34" charset="0"/>
                <a:ea typeface="Noto Serif CJK SC"/>
              </a:rPr>
              <a:t>*</a:t>
            </a:r>
            <a:r>
              <a:rPr lang="pl-PL" sz="1000" b="1" i="0" u="none" strike="noStrike" baseline="0" dirty="0">
                <a:latin typeface="Arial-BoldMT"/>
              </a:rPr>
              <a:t>inwestycja produkcyjna </a:t>
            </a:r>
            <a:r>
              <a:rPr lang="pl-PL" sz="1000" b="0" i="0" u="none" strike="noStrike" baseline="0" dirty="0">
                <a:latin typeface="ArialMT"/>
              </a:rPr>
              <a:t>– inwestycja realizowana w celu uzyskania zysku</a:t>
            </a:r>
            <a:endParaRPr lang="pl-PL" sz="1000" dirty="0">
              <a:effectLst/>
              <a:latin typeface="Calibri" panose="020F0502020204030204" pitchFamily="34" charset="0"/>
              <a:ea typeface="Noto Serif CJK SC"/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97B116BA-51D0-D6B9-4B64-D56EBCCC38C8}"/>
              </a:ext>
            </a:extLst>
          </p:cNvPr>
          <p:cNvSpPr/>
          <p:nvPr/>
        </p:nvSpPr>
        <p:spPr>
          <a:xfrm>
            <a:off x="354904" y="2584680"/>
            <a:ext cx="554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4FB8FF89-729B-ECBB-A346-62CCECE0C7F3}"/>
              </a:ext>
            </a:extLst>
          </p:cNvPr>
          <p:cNvSpPr txBox="1"/>
          <p:nvPr/>
        </p:nvSpPr>
        <p:spPr>
          <a:xfrm>
            <a:off x="0" y="5887233"/>
            <a:ext cx="12192000" cy="9707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14" name="Obraz 13" descr="Obraz zawierający tekst, Czcionka, symbol, logo&#10;&#10;Opis wygenerowany automatycznie">
            <a:extLst>
              <a:ext uri="{FF2B5EF4-FFF2-40B4-BE49-F238E27FC236}">
                <a16:creationId xmlns:a16="http://schemas.microsoft.com/office/drawing/2014/main" id="{89B89506-F134-BD74-C7C4-5248D3255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405" y="5887233"/>
            <a:ext cx="2905095" cy="930133"/>
          </a:xfrm>
          <a:prstGeom prst="rect">
            <a:avLst/>
          </a:prstGeom>
        </p:spPr>
      </p:pic>
      <p:pic>
        <p:nvPicPr>
          <p:cNvPr id="15" name="Obraz 14" descr="Obraz zawierający tekst, wizytówka, Czcionka, logo&#10;&#10;Opis wygenerowany automatycznie">
            <a:extLst>
              <a:ext uri="{FF2B5EF4-FFF2-40B4-BE49-F238E27FC236}">
                <a16:creationId xmlns:a16="http://schemas.microsoft.com/office/drawing/2014/main" id="{C4083B75-1271-A70D-20F2-8ABBEF7B7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38" y="5994948"/>
            <a:ext cx="1605347" cy="863052"/>
          </a:xfrm>
          <a:prstGeom prst="rect">
            <a:avLst/>
          </a:prstGeom>
        </p:spPr>
      </p:pic>
      <p:pic>
        <p:nvPicPr>
          <p:cNvPr id="16" name="Obraz 15" descr="Obraz zawierający Grafika, clipart, projekt graficzny, logo&#10;&#10;Opis wygenerowany automatycznie">
            <a:extLst>
              <a:ext uri="{FF2B5EF4-FFF2-40B4-BE49-F238E27FC236}">
                <a16:creationId xmlns:a16="http://schemas.microsoft.com/office/drawing/2014/main" id="{7BE3D34E-E171-DE9C-4F0D-7F0109513D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413" y="6055741"/>
            <a:ext cx="839174" cy="74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879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C74F9A8D-3336-1599-5D2E-D1A87DABD35C}"/>
              </a:ext>
            </a:extLst>
          </p:cNvPr>
          <p:cNvSpPr txBox="1"/>
          <p:nvPr/>
        </p:nvSpPr>
        <p:spPr>
          <a:xfrm>
            <a:off x="454068" y="370603"/>
            <a:ext cx="115208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 b="1" dirty="0">
                <a:effectLst/>
                <a:latin typeface="Calibri" panose="020F0502020204030204" pitchFamily="34" charset="0"/>
                <a:ea typeface="Noto Serif CJK SC"/>
              </a:rPr>
              <a:t>Zgodność operacji z warunkami wsparcia określonymi w wytycznych szczegółowych </a:t>
            </a:r>
          </a:p>
          <a:p>
            <a:pPr algn="ctr"/>
            <a:r>
              <a:rPr lang="pl-PL" sz="1800" b="1" dirty="0">
                <a:effectLst/>
                <a:latin typeface="Calibri" panose="020F0502020204030204" pitchFamily="34" charset="0"/>
                <a:ea typeface="Noto Serif CJK SC"/>
              </a:rPr>
              <a:t>(wspólne dla wszystkich kategorii operacji, lub dla grup kategorii)</a:t>
            </a:r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C6FA0DFC-A38B-F961-49C3-F18FE98BCEAA}"/>
              </a:ext>
            </a:extLst>
          </p:cNvPr>
          <p:cNvSpPr txBox="1"/>
          <p:nvPr/>
        </p:nvSpPr>
        <p:spPr>
          <a:xfrm>
            <a:off x="925019" y="1107353"/>
            <a:ext cx="10637549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pl-PL" sz="1600" dirty="0">
                <a:effectLst/>
                <a:latin typeface="Calibri" panose="020F0502020204030204" pitchFamily="34" charset="0"/>
                <a:ea typeface="Noto Serif CJK SC"/>
              </a:rPr>
              <a:t>Suma pomocy dla jednego beneficjenta oraz wypłaconych mu grantów </a:t>
            </a:r>
            <a:r>
              <a:rPr lang="pl-PL" sz="1600" b="1" dirty="0">
                <a:effectLst/>
                <a:latin typeface="Calibri" panose="020F0502020204030204" pitchFamily="34" charset="0"/>
                <a:ea typeface="Noto Serif CJK SC"/>
              </a:rPr>
              <a:t>nie może przekroczyć 500 tys. zł </a:t>
            </a:r>
            <a:r>
              <a:rPr lang="pl-PL" sz="1600" dirty="0">
                <a:effectLst/>
                <a:latin typeface="Calibri" panose="020F0502020204030204" pitchFamily="34" charset="0"/>
                <a:ea typeface="Noto Serif CJK SC"/>
              </a:rPr>
              <a:t>w okresie realizacji PS WPR. Limitu nie stosuje się do JSFP i LGD</a:t>
            </a:r>
            <a:endParaRPr lang="pl-PL" sz="1600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556B2BD2-2490-AF2C-8B00-AAA28DF59CE2}"/>
              </a:ext>
            </a:extLst>
          </p:cNvPr>
          <p:cNvSpPr/>
          <p:nvPr/>
        </p:nvSpPr>
        <p:spPr>
          <a:xfrm>
            <a:off x="370060" y="1016934"/>
            <a:ext cx="554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F818D34-B916-45DC-F64B-08A5CF6B51C7}"/>
              </a:ext>
            </a:extLst>
          </p:cNvPr>
          <p:cNvSpPr txBox="1"/>
          <p:nvPr/>
        </p:nvSpPr>
        <p:spPr>
          <a:xfrm>
            <a:off x="925018" y="1817900"/>
            <a:ext cx="10637549" cy="38297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600" b="1" dirty="0">
                <a:latin typeface="Calibri" panose="020F0502020204030204" pitchFamily="34" charset="0"/>
              </a:rPr>
              <a:t>Wnioskodawca co najmniej od roku poprzedzającego dzień złożenia WOPP:</a:t>
            </a:r>
          </a:p>
          <a:p>
            <a:pPr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pl-PL" sz="1600" dirty="0">
                <a:latin typeface="Calibri" panose="020F0502020204030204" pitchFamily="34" charset="0"/>
              </a:rPr>
              <a:t>posiada miejsce zamieszkania na obszarze wiejskim objętym LSR lub miejsce wykonywania działalności gospodarczej oznaczone adresem wpisanym do Centralnej Ewidencji i Informacji o Działalności Gospodarczej lub miejsce wykonywania działalności w ramach pozarolniczych funkcji gospodarstw rolnych na obszarze wiejskim objętym LSR – w przypadku wnioskodawcy będącego osobą fizyczną;</a:t>
            </a:r>
          </a:p>
          <a:p>
            <a:pPr lvl="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pl-PL" sz="1600" dirty="0">
                <a:latin typeface="Calibri" panose="020F0502020204030204" pitchFamily="34" charset="0"/>
              </a:rPr>
              <a:t> posiada siedzibę lub oddział, który znajduje się na obszarze wiejskim objętym LSR  - w przypadku wnioskodawcy będącego osobą prawną lub jednostką organizacyjną nieposiadającą osobowości prawnej, której ustawa przyznaje zdolność prawną;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l-PL" sz="1600" dirty="0">
                <a:latin typeface="Calibri" panose="020F0502020204030204" pitchFamily="34" charset="0"/>
              </a:rPr>
              <a:t>(Warunku powyższego nie stosuje się do:</a:t>
            </a:r>
          </a:p>
          <a:p>
            <a:pPr marL="0" lvl="1" indent="-285750">
              <a:spcAft>
                <a:spcPts val="600"/>
              </a:spcAft>
              <a:buFont typeface="+mj-lt"/>
              <a:buAutoNum type="alphaLcPeriod"/>
            </a:pPr>
            <a:r>
              <a:rPr lang="pl-PL" sz="1600" dirty="0">
                <a:latin typeface="Calibri" panose="020F0502020204030204" pitchFamily="34" charset="0"/>
              </a:rPr>
              <a:t>LGD;</a:t>
            </a:r>
          </a:p>
          <a:p>
            <a:pPr marL="0" lvl="1" indent="-285750">
              <a:buFont typeface="+mj-lt"/>
              <a:buAutoNum type="alphaLcPeriod"/>
            </a:pPr>
            <a:r>
              <a:rPr lang="pl-PL" sz="1600" dirty="0">
                <a:latin typeface="Calibri" panose="020F0502020204030204" pitchFamily="34" charset="0"/>
              </a:rPr>
              <a:t>gminy, której obszar jest obszarem wiejskim objętym LSR;</a:t>
            </a:r>
          </a:p>
          <a:p>
            <a:pPr algn="just"/>
            <a:r>
              <a:rPr lang="pl-PL" sz="1600" dirty="0">
                <a:latin typeface="Calibri" panose="020F0502020204030204" pitchFamily="34" charset="0"/>
              </a:rPr>
              <a:t>c. powiatu, jeżeli przynajmniej jedna z gmin której obszar jest obszarem wiejskim objętym LSR objęta jest obszarem tego powiatu.).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E21A08D5-208D-F03F-6A6D-4836813ABDBF}"/>
              </a:ext>
            </a:extLst>
          </p:cNvPr>
          <p:cNvSpPr/>
          <p:nvPr/>
        </p:nvSpPr>
        <p:spPr>
          <a:xfrm>
            <a:off x="351952" y="2124930"/>
            <a:ext cx="554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D4038E1-30E6-C25F-11EE-6A4A993A2751}"/>
              </a:ext>
            </a:extLst>
          </p:cNvPr>
          <p:cNvSpPr txBox="1"/>
          <p:nvPr/>
        </p:nvSpPr>
        <p:spPr>
          <a:xfrm>
            <a:off x="0" y="5887233"/>
            <a:ext cx="12192000" cy="9707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9" name="Obraz 8" descr="Obraz zawierający tekst, Czcionka, symbol, logo&#10;&#10;Opis wygenerowany automatycznie">
            <a:extLst>
              <a:ext uri="{FF2B5EF4-FFF2-40B4-BE49-F238E27FC236}">
                <a16:creationId xmlns:a16="http://schemas.microsoft.com/office/drawing/2014/main" id="{AFB94057-E7AA-0EF7-A3F8-FF3D5E7AA1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405" y="5887233"/>
            <a:ext cx="2905095" cy="930133"/>
          </a:xfrm>
          <a:prstGeom prst="rect">
            <a:avLst/>
          </a:prstGeom>
        </p:spPr>
      </p:pic>
      <p:pic>
        <p:nvPicPr>
          <p:cNvPr id="11" name="Obraz 10" descr="Obraz zawierający tekst, wizytówka, Czcionka, logo&#10;&#10;Opis wygenerowany automatycznie">
            <a:extLst>
              <a:ext uri="{FF2B5EF4-FFF2-40B4-BE49-F238E27FC236}">
                <a16:creationId xmlns:a16="http://schemas.microsoft.com/office/drawing/2014/main" id="{F38BAA5E-AAA4-0D5F-FD35-0F4DA7EC03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38" y="5994948"/>
            <a:ext cx="1605347" cy="863052"/>
          </a:xfrm>
          <a:prstGeom prst="rect">
            <a:avLst/>
          </a:prstGeom>
        </p:spPr>
      </p:pic>
      <p:pic>
        <p:nvPicPr>
          <p:cNvPr id="14" name="Obraz 13" descr="Obraz zawierający Grafika, clipart, projekt graficzny, logo&#10;&#10;Opis wygenerowany automatycznie">
            <a:extLst>
              <a:ext uri="{FF2B5EF4-FFF2-40B4-BE49-F238E27FC236}">
                <a16:creationId xmlns:a16="http://schemas.microsoft.com/office/drawing/2014/main" id="{31311746-46E6-F247-02FA-EF8E61F41E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413" y="6055741"/>
            <a:ext cx="839174" cy="74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8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C74F9A8D-3336-1599-5D2E-D1A87DABD35C}"/>
              </a:ext>
            </a:extLst>
          </p:cNvPr>
          <p:cNvSpPr txBox="1"/>
          <p:nvPr/>
        </p:nvSpPr>
        <p:spPr>
          <a:xfrm>
            <a:off x="454068" y="370603"/>
            <a:ext cx="115208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 b="1" dirty="0">
                <a:effectLst/>
                <a:latin typeface="Calibri" panose="020F0502020204030204" pitchFamily="34" charset="0"/>
                <a:ea typeface="Noto Serif CJK SC"/>
              </a:rPr>
              <a:t>Zgodność operacji z warunkami wsparcia określonymi w wytycznych szczegółowych </a:t>
            </a:r>
          </a:p>
          <a:p>
            <a:pPr algn="ctr"/>
            <a:r>
              <a:rPr lang="pl-PL" sz="1800" b="1" dirty="0">
                <a:effectLst/>
                <a:latin typeface="Calibri" panose="020F0502020204030204" pitchFamily="34" charset="0"/>
                <a:ea typeface="Noto Serif CJK SC"/>
              </a:rPr>
              <a:t>(wspólne dla wszystkich kategorii operacji, lub dla grup kategorii)</a:t>
            </a:r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C6FA0DFC-A38B-F961-49C3-F18FE98BCEAA}"/>
              </a:ext>
            </a:extLst>
          </p:cNvPr>
          <p:cNvSpPr txBox="1"/>
          <p:nvPr/>
        </p:nvSpPr>
        <p:spPr>
          <a:xfrm>
            <a:off x="925019" y="1360310"/>
            <a:ext cx="10637549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pl-PL" sz="1600" dirty="0">
                <a:effectLst/>
                <a:latin typeface="Calibri" panose="020F0502020204030204" pitchFamily="34" charset="0"/>
                <a:ea typeface="Noto Serif CJK SC"/>
              </a:rPr>
              <a:t>Wnioskodawca wykonujący działalność gospodarczą posiada status mikro lub małego przedsiębiorcy, a w przypadku gdy operacja będzie realizowana w ramach spółki cywilnej – warunek powyższy jest spełniony przez wszystkich wspólników spółki.</a:t>
            </a:r>
            <a:endParaRPr lang="pl-PL" sz="1600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556B2BD2-2490-AF2C-8B00-AAA28DF59CE2}"/>
              </a:ext>
            </a:extLst>
          </p:cNvPr>
          <p:cNvSpPr/>
          <p:nvPr/>
        </p:nvSpPr>
        <p:spPr>
          <a:xfrm>
            <a:off x="194150" y="1191032"/>
            <a:ext cx="554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F818D34-B916-45DC-F64B-08A5CF6B51C7}"/>
              </a:ext>
            </a:extLst>
          </p:cNvPr>
          <p:cNvSpPr txBox="1"/>
          <p:nvPr/>
        </p:nvSpPr>
        <p:spPr>
          <a:xfrm>
            <a:off x="886647" y="2513198"/>
            <a:ext cx="10655656" cy="14391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600"/>
              </a:spcAft>
            </a:pP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pl-PL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ealizacja operacji została zaplanowana: </a:t>
            </a:r>
            <a:endParaRPr lang="pl-PL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1000" indent="-180340" algn="just">
              <a:lnSpc>
                <a:spcPct val="115000"/>
              </a:lnSpc>
              <a:spcAft>
                <a:spcPts val="600"/>
              </a:spcAft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a) w jednym etapie w zakresach: start DG, start GA, start ZE, start GO, start KŁŻ,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1000" indent="-180340" algn="just">
              <a:lnSpc>
                <a:spcPct val="115000"/>
              </a:lnSpc>
              <a:spcAft>
                <a:spcPts val="600"/>
              </a:spcAft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b) maksymalnie w 2 etapach w pozostałych przypadkach,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81000" indent="-180340" algn="just">
              <a:lnSpc>
                <a:spcPct val="115000"/>
              </a:lnSpc>
              <a:spcAft>
                <a:spcPts val="600"/>
              </a:spcAft>
            </a:pPr>
            <a:r>
              <a:rPr lang="pl-P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c) w terminie do 2 lat od dnia zawarcia umowy o przyznaniu pomocy, lecz nie później niż do dnia 30 czerwca 2029 r. </a:t>
            </a:r>
            <a:endParaRPr lang="pl-P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E21A08D5-208D-F03F-6A6D-4836813ABDBF}"/>
              </a:ext>
            </a:extLst>
          </p:cNvPr>
          <p:cNvSpPr/>
          <p:nvPr/>
        </p:nvSpPr>
        <p:spPr>
          <a:xfrm>
            <a:off x="194151" y="2771089"/>
            <a:ext cx="554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FB5FF6E-73CC-0CD9-EB28-72AC4E8B516B}"/>
              </a:ext>
            </a:extLst>
          </p:cNvPr>
          <p:cNvSpPr txBox="1"/>
          <p:nvPr/>
        </p:nvSpPr>
        <p:spPr>
          <a:xfrm>
            <a:off x="906912" y="4640334"/>
            <a:ext cx="10655656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pl-PL" sz="1600" dirty="0">
                <a:effectLst/>
                <a:latin typeface="Calibri" panose="020F0502020204030204" pitchFamily="34" charset="0"/>
                <a:ea typeface="Noto Serif CJK SC"/>
              </a:rPr>
              <a:t>Wnioskodawca nie jest województwem</a:t>
            </a:r>
            <a:endParaRPr lang="pl-PL" sz="1600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835F8923-A17C-59BB-1C84-55F92823E2B5}"/>
              </a:ext>
            </a:extLst>
          </p:cNvPr>
          <p:cNvSpPr/>
          <p:nvPr/>
        </p:nvSpPr>
        <p:spPr>
          <a:xfrm>
            <a:off x="176588" y="4347946"/>
            <a:ext cx="554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A669A89-66FA-CCD5-DE09-AF1D5CA51AE5}"/>
              </a:ext>
            </a:extLst>
          </p:cNvPr>
          <p:cNvSpPr txBox="1"/>
          <p:nvPr/>
        </p:nvSpPr>
        <p:spPr>
          <a:xfrm>
            <a:off x="0" y="5887233"/>
            <a:ext cx="12192000" cy="9707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11" name="Obraz 10" descr="Obraz zawierający tekst, Czcionka, symbol, logo&#10;&#10;Opis wygenerowany automatycznie">
            <a:extLst>
              <a:ext uri="{FF2B5EF4-FFF2-40B4-BE49-F238E27FC236}">
                <a16:creationId xmlns:a16="http://schemas.microsoft.com/office/drawing/2014/main" id="{550BB1DA-437C-509A-06EF-B9580F7FA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405" y="5887233"/>
            <a:ext cx="2905095" cy="930133"/>
          </a:xfrm>
          <a:prstGeom prst="rect">
            <a:avLst/>
          </a:prstGeom>
        </p:spPr>
      </p:pic>
      <p:pic>
        <p:nvPicPr>
          <p:cNvPr id="12" name="Obraz 11" descr="Obraz zawierający tekst, wizytówka, Czcionka, logo&#10;&#10;Opis wygenerowany automatycznie">
            <a:extLst>
              <a:ext uri="{FF2B5EF4-FFF2-40B4-BE49-F238E27FC236}">
                <a16:creationId xmlns:a16="http://schemas.microsoft.com/office/drawing/2014/main" id="{198C101C-90C0-4262-C14C-769171B2B7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38" y="5994948"/>
            <a:ext cx="1605347" cy="863052"/>
          </a:xfrm>
          <a:prstGeom prst="rect">
            <a:avLst/>
          </a:prstGeom>
        </p:spPr>
      </p:pic>
      <p:pic>
        <p:nvPicPr>
          <p:cNvPr id="14" name="Obraz 13" descr="Obraz zawierający Grafika, clipart, projekt graficzny, logo&#10;&#10;Opis wygenerowany automatycznie">
            <a:extLst>
              <a:ext uri="{FF2B5EF4-FFF2-40B4-BE49-F238E27FC236}">
                <a16:creationId xmlns:a16="http://schemas.microsoft.com/office/drawing/2014/main" id="{9DDEE22E-81D7-7991-725A-4608D322A0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413" y="6055741"/>
            <a:ext cx="839174" cy="74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56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C74F9A8D-3336-1599-5D2E-D1A87DABD35C}"/>
              </a:ext>
            </a:extLst>
          </p:cNvPr>
          <p:cNvSpPr txBox="1"/>
          <p:nvPr/>
        </p:nvSpPr>
        <p:spPr>
          <a:xfrm>
            <a:off x="454068" y="370603"/>
            <a:ext cx="115208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 b="1" dirty="0">
                <a:effectLst/>
                <a:latin typeface="Calibri" panose="020F0502020204030204" pitchFamily="34" charset="0"/>
                <a:ea typeface="Noto Serif CJK SC"/>
              </a:rPr>
              <a:t>Zgodność operacji z warunkami wsparcia określonymi w wytycznych szczegółowych </a:t>
            </a:r>
          </a:p>
          <a:p>
            <a:pPr algn="ctr"/>
            <a:r>
              <a:rPr lang="pl-PL" sz="1800" b="1" dirty="0">
                <a:effectLst/>
                <a:latin typeface="Calibri" panose="020F0502020204030204" pitchFamily="34" charset="0"/>
                <a:ea typeface="Noto Serif CJK SC"/>
              </a:rPr>
              <a:t>(wspólne dla wszystkich kategorii operacji, lub dla grup kategorii)</a:t>
            </a:r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C6FA0DFC-A38B-F961-49C3-F18FE98BCEAA}"/>
              </a:ext>
            </a:extLst>
          </p:cNvPr>
          <p:cNvSpPr txBox="1"/>
          <p:nvPr/>
        </p:nvSpPr>
        <p:spPr>
          <a:xfrm>
            <a:off x="925019" y="1360310"/>
            <a:ext cx="10637549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pl-PL" sz="1800" b="1" dirty="0">
                <a:effectLst/>
                <a:latin typeface="Calibri" panose="020F0502020204030204" pitchFamily="34" charset="0"/>
                <a:ea typeface="Noto Serif CJK SC"/>
              </a:rPr>
              <a:t>Operacja nie obejmuje: </a:t>
            </a:r>
            <a:r>
              <a:rPr lang="pl-PL" sz="1800" dirty="0">
                <a:effectLst/>
                <a:latin typeface="Calibri" panose="020F0502020204030204" pitchFamily="34" charset="0"/>
                <a:ea typeface="Noto Serif CJK SC"/>
              </a:rPr>
              <a:t>budowy lub modernizacji dróg w rozumieniu art. 4 ustawy z dnia 21 marca 1985 r. o drogach publicznych, 19 targowisk, sieci wodno-kanalizacyjnych, przydomowych oczyszczalni ścieków, oraz operacji dotyczących świadczenia usług rolniczych.</a:t>
            </a:r>
            <a:endParaRPr lang="pl-PL" sz="1600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556B2BD2-2490-AF2C-8B00-AAA28DF59CE2}"/>
              </a:ext>
            </a:extLst>
          </p:cNvPr>
          <p:cNvSpPr/>
          <p:nvPr/>
        </p:nvSpPr>
        <p:spPr>
          <a:xfrm>
            <a:off x="194149" y="1191032"/>
            <a:ext cx="554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endParaRPr lang="pl-P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34ED5B2A-B478-430B-3415-69079EDCC99D}"/>
              </a:ext>
            </a:extLst>
          </p:cNvPr>
          <p:cNvSpPr txBox="1"/>
          <p:nvPr/>
        </p:nvSpPr>
        <p:spPr>
          <a:xfrm>
            <a:off x="0" y="5887233"/>
            <a:ext cx="12192000" cy="9707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9" name="Obraz 8" descr="Obraz zawierający tekst, Czcionka, symbol, logo&#10;&#10;Opis wygenerowany automatycznie">
            <a:extLst>
              <a:ext uri="{FF2B5EF4-FFF2-40B4-BE49-F238E27FC236}">
                <a16:creationId xmlns:a16="http://schemas.microsoft.com/office/drawing/2014/main" id="{B9B61F01-B94F-49F7-9BD9-9D56412BD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405" y="5887233"/>
            <a:ext cx="2905095" cy="930133"/>
          </a:xfrm>
          <a:prstGeom prst="rect">
            <a:avLst/>
          </a:prstGeom>
        </p:spPr>
      </p:pic>
      <p:pic>
        <p:nvPicPr>
          <p:cNvPr id="11" name="Obraz 10" descr="Obraz zawierający tekst, wizytówka, Czcionka, logo&#10;&#10;Opis wygenerowany automatycznie">
            <a:extLst>
              <a:ext uri="{FF2B5EF4-FFF2-40B4-BE49-F238E27FC236}">
                <a16:creationId xmlns:a16="http://schemas.microsoft.com/office/drawing/2014/main" id="{D535F081-C560-A319-3CAE-E1CA95A8A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38" y="5994948"/>
            <a:ext cx="1605347" cy="863052"/>
          </a:xfrm>
          <a:prstGeom prst="rect">
            <a:avLst/>
          </a:prstGeom>
        </p:spPr>
      </p:pic>
      <p:pic>
        <p:nvPicPr>
          <p:cNvPr id="12" name="Obraz 11" descr="Obraz zawierający Grafika, clipart, projekt graficzny, logo&#10;&#10;Opis wygenerowany automatycznie">
            <a:extLst>
              <a:ext uri="{FF2B5EF4-FFF2-40B4-BE49-F238E27FC236}">
                <a16:creationId xmlns:a16="http://schemas.microsoft.com/office/drawing/2014/main" id="{90AAC7A7-FBD9-344D-0B50-2FC5098A1D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413" y="6055741"/>
            <a:ext cx="839174" cy="74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741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C74F9A8D-3336-1599-5D2E-D1A87DABD35C}"/>
              </a:ext>
            </a:extLst>
          </p:cNvPr>
          <p:cNvSpPr txBox="1"/>
          <p:nvPr/>
        </p:nvSpPr>
        <p:spPr>
          <a:xfrm>
            <a:off x="454068" y="370603"/>
            <a:ext cx="115208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 b="1" dirty="0">
                <a:effectLst/>
                <a:latin typeface="Calibri" panose="020F0502020204030204" pitchFamily="34" charset="0"/>
                <a:ea typeface="Noto Serif CJK SC"/>
              </a:rPr>
              <a:t>W przypadku gdy operacja jest inwestycją trwale związaną z nieruchomością, pomoc przyznaje się, jeżeli jest realizowana:</a:t>
            </a:r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C6FA0DFC-A38B-F961-49C3-F18FE98BCEAA}"/>
              </a:ext>
            </a:extLst>
          </p:cNvPr>
          <p:cNvSpPr txBox="1"/>
          <p:nvPr/>
        </p:nvSpPr>
        <p:spPr>
          <a:xfrm>
            <a:off x="925019" y="1360310"/>
            <a:ext cx="10637549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pl-PL" dirty="0">
                <a:latin typeface="Calibri" panose="020F0502020204030204" pitchFamily="34" charset="0"/>
                <a:ea typeface="Noto Serif CJK SC"/>
              </a:rPr>
              <a:t>N</a:t>
            </a:r>
            <a:r>
              <a:rPr lang="pl-PL" sz="1800" dirty="0">
                <a:effectLst/>
                <a:latin typeface="Calibri" panose="020F0502020204030204" pitchFamily="34" charset="0"/>
                <a:ea typeface="Noto Serif CJK SC"/>
              </a:rPr>
              <a:t>a obszarze objętym LSR</a:t>
            </a:r>
            <a:endParaRPr lang="pl-PL" sz="1600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556B2BD2-2490-AF2C-8B00-AAA28DF59CE2}"/>
              </a:ext>
            </a:extLst>
          </p:cNvPr>
          <p:cNvSpPr/>
          <p:nvPr/>
        </p:nvSpPr>
        <p:spPr>
          <a:xfrm>
            <a:off x="194149" y="1132879"/>
            <a:ext cx="554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34ED5B2A-B478-430B-3415-69079EDCC99D}"/>
              </a:ext>
            </a:extLst>
          </p:cNvPr>
          <p:cNvSpPr txBox="1"/>
          <p:nvPr/>
        </p:nvSpPr>
        <p:spPr>
          <a:xfrm>
            <a:off x="0" y="5887233"/>
            <a:ext cx="12192000" cy="9707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9" name="Obraz 8" descr="Obraz zawierający tekst, Czcionka, symbol, logo&#10;&#10;Opis wygenerowany automatycznie">
            <a:extLst>
              <a:ext uri="{FF2B5EF4-FFF2-40B4-BE49-F238E27FC236}">
                <a16:creationId xmlns:a16="http://schemas.microsoft.com/office/drawing/2014/main" id="{B9B61F01-B94F-49F7-9BD9-9D56412BD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405" y="5887233"/>
            <a:ext cx="2905095" cy="930133"/>
          </a:xfrm>
          <a:prstGeom prst="rect">
            <a:avLst/>
          </a:prstGeom>
        </p:spPr>
      </p:pic>
      <p:pic>
        <p:nvPicPr>
          <p:cNvPr id="11" name="Obraz 10" descr="Obraz zawierający tekst, wizytówka, Czcionka, logo&#10;&#10;Opis wygenerowany automatycznie">
            <a:extLst>
              <a:ext uri="{FF2B5EF4-FFF2-40B4-BE49-F238E27FC236}">
                <a16:creationId xmlns:a16="http://schemas.microsoft.com/office/drawing/2014/main" id="{D535F081-C560-A319-3CAE-E1CA95A8A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38" y="5994948"/>
            <a:ext cx="1605347" cy="863052"/>
          </a:xfrm>
          <a:prstGeom prst="rect">
            <a:avLst/>
          </a:prstGeom>
        </p:spPr>
      </p:pic>
      <p:pic>
        <p:nvPicPr>
          <p:cNvPr id="12" name="Obraz 11" descr="Obraz zawierający Grafika, clipart, projekt graficzny, logo&#10;&#10;Opis wygenerowany automatycznie">
            <a:extLst>
              <a:ext uri="{FF2B5EF4-FFF2-40B4-BE49-F238E27FC236}">
                <a16:creationId xmlns:a16="http://schemas.microsoft.com/office/drawing/2014/main" id="{90AAC7A7-FBD9-344D-0B50-2FC5098A1D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413" y="6055741"/>
            <a:ext cx="839174" cy="741465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BC0265BB-7E7F-3EB8-E256-86EA626AE45E}"/>
              </a:ext>
            </a:extLst>
          </p:cNvPr>
          <p:cNvSpPr txBox="1"/>
          <p:nvPr/>
        </p:nvSpPr>
        <p:spPr>
          <a:xfrm>
            <a:off x="895700" y="2172399"/>
            <a:ext cx="10637549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pl-PL" sz="1800" dirty="0">
                <a:effectLst/>
                <a:latin typeface="Calibri" panose="020F0502020204030204" pitchFamily="34" charset="0"/>
                <a:ea typeface="Noto Serif CJK SC"/>
              </a:rPr>
              <a:t>Na nieruchomości będącej własnością wnioskodawcy lub do której wnioskodawca posiada tytuł prawny do dysponowania na cele określone we wniosku o przyznanie pomocy przez okres ubiegania się o przyznanie pomocy na operację, okres realizacji operacji oraz okres związania celem</a:t>
            </a:r>
            <a:endParaRPr lang="pl-PL" sz="1600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47CCFF7E-3B96-B9D9-0255-B2F84C49C7D7}"/>
              </a:ext>
            </a:extLst>
          </p:cNvPr>
          <p:cNvSpPr/>
          <p:nvPr/>
        </p:nvSpPr>
        <p:spPr>
          <a:xfrm>
            <a:off x="217791" y="2163924"/>
            <a:ext cx="554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4689E35-702A-952B-E71A-D2BECAE951F2}"/>
              </a:ext>
            </a:extLst>
          </p:cNvPr>
          <p:cNvSpPr txBox="1"/>
          <p:nvPr/>
        </p:nvSpPr>
        <p:spPr>
          <a:xfrm>
            <a:off x="925019" y="3508351"/>
            <a:ext cx="10637549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pl-PL" dirty="0">
                <a:latin typeface="Calibri" panose="020F0502020204030204" pitchFamily="34" charset="0"/>
                <a:ea typeface="Noto Serif CJK SC"/>
              </a:rPr>
              <a:t>W</a:t>
            </a:r>
            <a:r>
              <a:rPr lang="pl-PL" sz="1800" dirty="0">
                <a:effectLst/>
                <a:latin typeface="Calibri" panose="020F0502020204030204" pitchFamily="34" charset="0"/>
                <a:ea typeface="Noto Serif CJK SC"/>
              </a:rPr>
              <a:t> przypadku operacji, która obejmuje koszty zakupu i instalacji odnawialnych źródeł energii,  suma planowanych do poniesienia kosztów dotyczących odnawialnych źródeł energii nie przekracza połowy wszystkich kosztów kwalifikowalnych.</a:t>
            </a:r>
            <a:endParaRPr lang="pl-PL" sz="1600" dirty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5278BEEE-8E27-011D-AAD5-7725B148A2B1}"/>
              </a:ext>
            </a:extLst>
          </p:cNvPr>
          <p:cNvSpPr/>
          <p:nvPr/>
        </p:nvSpPr>
        <p:spPr>
          <a:xfrm>
            <a:off x="217791" y="3508351"/>
            <a:ext cx="5549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274351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1058</Words>
  <Application>Microsoft Office PowerPoint</Application>
  <PresentationFormat>Panoramiczny</PresentationFormat>
  <Paragraphs>78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6" baseType="lpstr">
      <vt:lpstr>Aptos</vt:lpstr>
      <vt:lpstr>Aptos Display</vt:lpstr>
      <vt:lpstr>Arial</vt:lpstr>
      <vt:lpstr>Arial-BoldMT</vt:lpstr>
      <vt:lpstr>ArialMT</vt:lpstr>
      <vt:lpstr>Calibri</vt:lpstr>
      <vt:lpstr>Liberation Serif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LGD lowicz</dc:creator>
  <cp:lastModifiedBy>LGD lowicz</cp:lastModifiedBy>
  <cp:revision>5</cp:revision>
  <dcterms:created xsi:type="dcterms:W3CDTF">2024-05-09T08:14:05Z</dcterms:created>
  <dcterms:modified xsi:type="dcterms:W3CDTF">2024-05-14T13:40:15Z</dcterms:modified>
</cp:coreProperties>
</file>